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88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49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C3CB4-8EE2-C448-8F00-A444FDAC9557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DC3F-1C48-964F-BE27-C200FA399A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65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DC3F-1C48-964F-BE27-C200FA399AE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25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501141" y="768500"/>
            <a:ext cx="260604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9" y="1877209"/>
            <a:ext cx="1466879" cy="12573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4767263"/>
            <a:ext cx="609600" cy="273844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5006340" y="768500"/>
            <a:ext cx="260604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260661"/>
            <a:ext cx="3273552" cy="1230406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2538132"/>
            <a:ext cx="3273552" cy="397764"/>
          </a:xfr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338137"/>
            <a:ext cx="4922184" cy="3458766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9" y="3802156"/>
            <a:ext cx="4924425" cy="49688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60" y="4299045"/>
            <a:ext cx="4924425" cy="47084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1207294"/>
            <a:ext cx="5343525" cy="1710929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2928609"/>
            <a:ext cx="5416313" cy="5114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20" y="3440028"/>
            <a:ext cx="5416313" cy="47084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332664"/>
            <a:ext cx="5343525" cy="171092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791891"/>
            <a:ext cx="5416313" cy="5114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20" y="4303311"/>
            <a:ext cx="5416313" cy="47084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067636"/>
            <a:ext cx="2642616" cy="1710929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067636"/>
            <a:ext cx="2642616" cy="1710929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791891"/>
            <a:ext cx="5416313" cy="5114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20" y="4303311"/>
            <a:ext cx="5416313" cy="47084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067636"/>
            <a:ext cx="2642616" cy="1710929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067636"/>
            <a:ext cx="2642616" cy="1710929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327901"/>
            <a:ext cx="2642616" cy="1710929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327901"/>
            <a:ext cx="2642616" cy="1710929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y, 2 po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834149"/>
            <a:ext cx="2524126" cy="149906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332664"/>
            <a:ext cx="2743200" cy="2226292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2581986"/>
            <a:ext cx="2743200" cy="2226292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3081569"/>
            <a:ext cx="2524126" cy="149906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2581987"/>
            <a:ext cx="2524126" cy="506015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332664"/>
            <a:ext cx="2524126" cy="506015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y, 3 po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834149"/>
            <a:ext cx="2524126" cy="7424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332663"/>
            <a:ext cx="2743200" cy="1467612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347111"/>
            <a:ext cx="2743200" cy="1467612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332664"/>
            <a:ext cx="2524126" cy="506015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1839036"/>
            <a:ext cx="2743200" cy="1467612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2350456"/>
            <a:ext cx="2524126" cy="7424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1839037"/>
            <a:ext cx="2524126" cy="506015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3851860"/>
            <a:ext cx="2524126" cy="7424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3347112"/>
            <a:ext cx="2524126" cy="506015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514350"/>
            <a:ext cx="4924424" cy="665226"/>
          </a:xfrm>
        </p:spPr>
        <p:txBody>
          <a:bodyPr/>
          <a:lstStyle/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7" y="1515666"/>
            <a:ext cx="4924425" cy="308014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562935"/>
            <a:ext cx="914400" cy="4036451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561975"/>
            <a:ext cx="3924300" cy="403264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4767263"/>
            <a:ext cx="609600" cy="27384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501141" y="768500"/>
            <a:ext cx="260604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5019788" y="768500"/>
            <a:ext cx="260604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9" y="1381836"/>
            <a:ext cx="1466879" cy="12573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2335586"/>
            <a:ext cx="3276600" cy="871538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3257550"/>
            <a:ext cx="3276600" cy="40005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940842"/>
            <a:ext cx="7892388" cy="2939084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1516156"/>
            <a:ext cx="4200618" cy="1021556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2541494"/>
            <a:ext cx="4603376" cy="812496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4767263"/>
            <a:ext cx="609600" cy="273844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168089"/>
            <a:ext cx="4800600" cy="665226"/>
          </a:xfrm>
        </p:spPr>
        <p:txBody>
          <a:bodyPr lIns="45720"/>
          <a:lstStyle/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200151"/>
            <a:ext cx="3703320" cy="3394472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200151"/>
            <a:ext cx="3703320" cy="3394472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272304"/>
            <a:ext cx="609600" cy="273844"/>
          </a:xfrm>
        </p:spPr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6" name="Obraz 15" descr="porozumienie-zielonogórskie_p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4" y="272304"/>
            <a:ext cx="782426" cy="690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171450"/>
            <a:ext cx="4800600" cy="665226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161571"/>
            <a:ext cx="3657600" cy="20574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1516092"/>
            <a:ext cx="3703320" cy="3079721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161571"/>
            <a:ext cx="3657600" cy="20574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1514902"/>
            <a:ext cx="3703320" cy="3079721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274320"/>
            <a:ext cx="609600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pic>
        <p:nvPicPr>
          <p:cNvPr id="18" name="Obraz 17" descr="porozumienie-zielonogórskie_p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4" y="272304"/>
            <a:ext cx="782426" cy="690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171450"/>
            <a:ext cx="4800600" cy="665226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274320"/>
            <a:ext cx="609600" cy="273844"/>
          </a:xfrm>
        </p:spPr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6" name="Obraz 15" descr="porozumienie-zielonogórskie_p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4" y="272304"/>
            <a:ext cx="782426" cy="690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274320"/>
            <a:ext cx="609600" cy="273844"/>
          </a:xfrm>
        </p:spPr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grpSp>
        <p:nvGrpSpPr>
          <p:cNvPr id="5" name="Group 7"/>
          <p:cNvGrpSpPr/>
          <p:nvPr/>
        </p:nvGrpSpPr>
        <p:grpSpPr>
          <a:xfrm>
            <a:off x="7418696" y="342900"/>
            <a:ext cx="914400" cy="6858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4948269" cy="539568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1719619"/>
            <a:ext cx="4959126" cy="287500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1" y="870347"/>
            <a:ext cx="4948269" cy="715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05B029-39CB-D142-9DB7-ABF75BC8A6EA}" type="datetimeFigureOut">
              <a:rPr lang="pl-PL" smtClean="0"/>
              <a:t>22.05.2021</a:t>
            </a:fld>
            <a:endParaRPr lang="pl-P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514350"/>
            <a:ext cx="4948238" cy="6652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1515666"/>
            <a:ext cx="4946602" cy="307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158254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5180A5F9-CF6F-5641-B8F0-EDD948C853D9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 descr="porozumienie-zielonogórskie_pz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432098"/>
            <a:ext cx="711200" cy="627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0000"/>
          </a:solidFill>
          <a:latin typeface="Gill Sans"/>
          <a:ea typeface="+mj-ea"/>
          <a:cs typeface="Gill San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51248" y="1528135"/>
            <a:ext cx="3273552" cy="1232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chemeClr val="tx1"/>
                </a:solidFill>
              </a:rPr>
              <a:t>Potrzeby, problemy, zadania oraz skłonności inwestycyjne POZ w kontekście inwestycji EFSI </a:t>
            </a:r>
            <a:endParaRPr lang="pl-PL" sz="1800" b="1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51248" y="3014989"/>
            <a:ext cx="3273552" cy="397764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Gill Sans"/>
                <a:cs typeface="Gill Sans"/>
              </a:rPr>
              <a:t>Wyniki badania Porozumienia Zielonogórskiego</a:t>
            </a:r>
          </a:p>
        </p:txBody>
      </p:sp>
      <p:pic>
        <p:nvPicPr>
          <p:cNvPr id="6" name="Obraz 5" descr="porozumienie-zielonogórskie_p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64" y="1707025"/>
            <a:ext cx="2377127" cy="20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2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Jak według Pana/i powinna wyglądać opieka nad pacjentem leżącym w domu?</a:t>
            </a:r>
            <a:r>
              <a:rPr lang="pl-PL" sz="1600" dirty="0"/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743229" y="4090419"/>
            <a:ext cx="7674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 b="1" dirty="0">
                <a:latin typeface="Gill Sans"/>
                <a:cs typeface="Gill Sans"/>
              </a:rPr>
              <a:t>Aż 83% respondentów wskazało, że nie dysponują wystarczającymi narzędziami do sprawowania opieki nad pacjentem leżącym w domu.</a:t>
            </a:r>
            <a:r>
              <a:rPr lang="pl-PL" sz="1200" dirty="0">
                <a:latin typeface="Gill Sans"/>
                <a:cs typeface="Gill Sans"/>
              </a:rPr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3" y="1283913"/>
            <a:ext cx="7690534" cy="257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7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Sekcja B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56447" y="2812047"/>
            <a:ext cx="3276600" cy="845553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Profilaktyka i diagnostyka</a:t>
            </a:r>
          </a:p>
        </p:txBody>
      </p:sp>
      <p:pic>
        <p:nvPicPr>
          <p:cNvPr id="5" name="Obraz 4" descr="jony-ariadi-QZub8Ni3x_c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2" y="1200180"/>
            <a:ext cx="3467011" cy="26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8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Jakie działania profilaktyczne uważa Pan/i za najbardziej istotne w POZ (niezależnie czy są finansowane ze środków publicznych czy też nie)</a:t>
            </a:r>
            <a:r>
              <a:rPr lang="pl-PL" sz="1600" dirty="0"/>
              <a:t> </a:t>
            </a: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187094"/>
            <a:ext cx="7662674" cy="27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734981" y="4095776"/>
            <a:ext cx="7674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dirty="0">
                <a:latin typeface="Gill Sans"/>
                <a:cs typeface="Gill Sans"/>
              </a:rPr>
              <a:t>Warte pogłębionej dyskusji jest zidentyfikowanie przyczyn, dla których blisko 30% respondentów nie jest przekonanych o bezwzględnej istotności wykonywania badań przesiewowych w POZ w ramach profilaktyki zdrowotnej oraz innych działaniach takich jak bilanse dzieci i młodzieży, czy szczepienia.</a:t>
            </a:r>
          </a:p>
        </p:txBody>
      </p:sp>
    </p:spTree>
    <p:extLst>
      <p:ext uri="{BB962C8B-B14F-4D97-AF65-F5344CB8AC3E}">
        <p14:creationId xmlns:p14="http://schemas.microsoft.com/office/powerpoint/2010/main" val="378046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Środowisko POZ byłoby bardziej skłonne do działań profilaktycznych, gdyby miały one faktyczny wpływ na zdrowie populacji pozostającej pod opieką</a:t>
            </a:r>
            <a:r>
              <a:rPr lang="pl-PL" sz="1600" dirty="0"/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4981" y="1416307"/>
            <a:ext cx="767403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32% </a:t>
            </a:r>
            <a:r>
              <a:rPr lang="pl-PL" sz="1600" dirty="0">
                <a:latin typeface="Gill Sans"/>
                <a:cs typeface="Gill Sans"/>
              </a:rPr>
              <a:t>nie było zainteresowanych zatrudnieniem dodatkowego personelu medycznego i administracyjnego, np. specjalistów zdrowia publicznego, do prowadzenia działań związanych z profilaktyką zdrowia, przy założeniu dofinansowania takich osób ze środków UE. 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28% </a:t>
            </a:r>
            <a:r>
              <a:rPr lang="pl-PL" sz="1600" dirty="0">
                <a:latin typeface="Gill Sans"/>
                <a:cs typeface="Gill Sans"/>
              </a:rPr>
              <a:t>nie wyraziło zainteresowania dla działań profilaktycznych oraz edukacji zdrowotnej poprzez wykorzystanie nowoczesnych narzędzi teleinformatycznych (</a:t>
            </a:r>
            <a:r>
              <a:rPr lang="pl-PL" sz="1600" dirty="0" err="1">
                <a:latin typeface="Gill Sans"/>
                <a:cs typeface="Gill Sans"/>
              </a:rPr>
              <a:t>webinary</a:t>
            </a:r>
            <a:r>
              <a:rPr lang="pl-PL" sz="1600" dirty="0">
                <a:latin typeface="Gill Sans"/>
                <a:cs typeface="Gill Sans"/>
              </a:rPr>
              <a:t>, blogi, strony internetowe, komunikatory, media </a:t>
            </a:r>
            <a:r>
              <a:rPr lang="pl-PL" sz="1600" dirty="0" err="1">
                <a:latin typeface="Gill Sans"/>
                <a:cs typeface="Gill Sans"/>
              </a:rPr>
              <a:t>społecznościowe</a:t>
            </a:r>
            <a:r>
              <a:rPr lang="pl-PL" sz="1600" dirty="0">
                <a:latin typeface="Gill Sans"/>
                <a:cs typeface="Gill Sans"/>
              </a:rPr>
              <a:t>, itp.). 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84% </a:t>
            </a:r>
            <a:r>
              <a:rPr lang="pl-PL" sz="1600" dirty="0">
                <a:latin typeface="Gill Sans"/>
                <a:cs typeface="Gill Sans"/>
              </a:rPr>
              <a:t>byłoby zainteresowanych realizacją lokalnych programów profilaktycznych z dofinansowaniem UE dedykowanych populacji przychodni, </a:t>
            </a:r>
            <a:r>
              <a:rPr lang="pl-PL" sz="1600" b="1" dirty="0">
                <a:latin typeface="Gill Sans"/>
                <a:cs typeface="Gill Sans"/>
              </a:rPr>
              <a:t>gdyby z ich pomocą mieli możliwość wpływu</a:t>
            </a:r>
            <a:r>
              <a:rPr lang="pl-PL" sz="1600" dirty="0">
                <a:latin typeface="Gill Sans"/>
                <a:cs typeface="Gill Sans"/>
              </a:rPr>
              <a:t> na m.in. podniesienie świadomości i stylu życia pacjentów poprzez spotkania edukacyjne z pacjentami, zakup usług laboratoryjnych, zakup szczepionek.</a:t>
            </a:r>
          </a:p>
        </p:txBody>
      </p:sp>
    </p:spTree>
    <p:extLst>
      <p:ext uri="{BB962C8B-B14F-4D97-AF65-F5344CB8AC3E}">
        <p14:creationId xmlns:p14="http://schemas.microsoft.com/office/powerpoint/2010/main" val="29305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Skuteczność programów profilaktycznych</a:t>
            </a:r>
            <a:endParaRPr lang="pl-PL" sz="1600" dirty="0"/>
          </a:p>
        </p:txBody>
      </p:sp>
      <p:sp>
        <p:nvSpPr>
          <p:cNvPr id="3" name="Prostokąt 2"/>
          <p:cNvSpPr/>
          <p:nvPr/>
        </p:nvSpPr>
        <p:spPr>
          <a:xfrm>
            <a:off x="734981" y="1709374"/>
            <a:ext cx="767403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>
                <a:latin typeface="Gill Sans"/>
                <a:cs typeface="Gill Sans"/>
              </a:rPr>
              <a:t>W świetle zebranych opinii należy uznać za kluczowe dla rozwoju profilaktyki zdrowotnej kształtowanie takich programów, dzięki którym środowisko POZ będzie miało faktyczny wpływ na podniesienie świadomości i stylu życia pacjentów.</a:t>
            </a:r>
          </a:p>
          <a:p>
            <a:pPr>
              <a:spcBef>
                <a:spcPts val="600"/>
              </a:spcBef>
            </a:pPr>
            <a:endParaRPr lang="pl-PL" sz="1600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r>
              <a:rPr lang="pl-PL" sz="1600" dirty="0">
                <a:latin typeface="Gill Sans"/>
                <a:cs typeface="Gill Sans"/>
              </a:rPr>
              <a:t>Odpowiednie ukształtowanie, planowanie i koordynacja programów profilaktycznych ma więc pierwszorzędne znaczenie i wydaje się być warunkiem pełnego zaangażowania i wsparcia tych działań przez środowisko POZ.</a:t>
            </a:r>
            <a:endParaRPr lang="pl-PL" sz="1600" dirty="0">
              <a:solidFill>
                <a:srgbClr val="0F753B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3165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Sekcja C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56447" y="2812047"/>
            <a:ext cx="3276600" cy="845553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Jakość i dostępność</a:t>
            </a:r>
          </a:p>
        </p:txBody>
      </p:sp>
      <p:pic>
        <p:nvPicPr>
          <p:cNvPr id="2" name="Obraz 1" descr="vlad-tchompalov-jwyO3NhPZKQ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98" y="1198182"/>
            <a:ext cx="3481206" cy="2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800" i="1" dirty="0"/>
              <a:t>Jakie potrzeby związane z wdrożeniem działań projakościowych identyfikuje Pan/i w perspektywie lat 2021-2027?</a:t>
            </a:r>
            <a:r>
              <a:rPr lang="pl-PL" sz="1800" dirty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44356" y="1890795"/>
            <a:ext cx="304717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>
                <a:latin typeface="Gill Sans"/>
                <a:cs typeface="Gill Sans"/>
              </a:rPr>
              <a:t>Stworzenie mechanizmów motywujących do poprawy jakości i poszerzania zakresu świadczeń znalazło się na szczycie listy opisującej działania projakościowe.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latin typeface="Gill Sans"/>
                <a:cs typeface="Gill Sans"/>
              </a:rPr>
              <a:t>Brak takich mechanizmów tłumaczy niskie wsparcie dla wdrożenia standardów CMJ, procedur RODO czy zasad ISO.</a:t>
            </a:r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35" y="1178993"/>
            <a:ext cx="5752465" cy="379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64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>
                <a:ea typeface="Lucida Grande"/>
              </a:rPr>
              <a:t>Czy według Pana/i wykorzystanie nowych technologii IT poprawi dostępność do świadczeń a jednocześnie zmniejszy obciążenie obowiązkami biurokratycznymi i sprawozdawczością personel medyczny? </a:t>
            </a:r>
            <a:endParaRPr lang="pl-PL" sz="1600" i="1" dirty="0"/>
          </a:p>
        </p:txBody>
      </p:sp>
      <p:sp>
        <p:nvSpPr>
          <p:cNvPr id="3" name="Prostokąt 2"/>
          <p:cNvSpPr/>
          <p:nvPr/>
        </p:nvSpPr>
        <p:spPr>
          <a:xfrm>
            <a:off x="734981" y="1744263"/>
            <a:ext cx="76740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69% </a:t>
            </a:r>
            <a:r>
              <a:rPr lang="pl-PL" sz="1600" dirty="0">
                <a:latin typeface="Gill Sans"/>
                <a:cs typeface="Gill Sans"/>
              </a:rPr>
              <a:t>zgodziło się z opinią, że technologie informatyczne poprawią dostępność świadczeń oraz zmniejszą obciążenia personelu. </a:t>
            </a:r>
          </a:p>
          <a:p>
            <a:pPr>
              <a:spcBef>
                <a:spcPts val="600"/>
              </a:spcBef>
            </a:pPr>
            <a:endParaRPr lang="pl-PL" sz="1600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11% </a:t>
            </a:r>
            <a:r>
              <a:rPr lang="pl-PL" sz="1600" dirty="0">
                <a:latin typeface="Gill Sans"/>
                <a:cs typeface="Gill Sans"/>
              </a:rPr>
              <a:t>było przeciwnej opinii. </a:t>
            </a:r>
          </a:p>
          <a:p>
            <a:pPr>
              <a:spcBef>
                <a:spcPts val="600"/>
              </a:spcBef>
            </a:pPr>
            <a:endParaRPr lang="pl-PL" sz="1600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20% </a:t>
            </a:r>
            <a:r>
              <a:rPr lang="pl-PL" sz="1600" dirty="0">
                <a:latin typeface="Gill Sans"/>
                <a:cs typeface="Gill Sans"/>
              </a:rPr>
              <a:t>nie miało w tej kwestii wyrobionej opinii. </a:t>
            </a:r>
            <a:endParaRPr lang="pl-PL" sz="1600" dirty="0">
              <a:solidFill>
                <a:srgbClr val="0F753B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105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Czy uważa Pan/i, że powinny powstać?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748703" y="3635242"/>
            <a:ext cx="7674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dirty="0">
                <a:latin typeface="Gill Sans"/>
                <a:cs typeface="Gill Sans"/>
              </a:rPr>
              <a:t>Warte pogłębionej dyskusji jest zidentyfikowanie przyczyn, dla których 40% respondentów nie dostrzega potrzeby podłączenia swoich placówek łączem światłowodowym, 45% nie widzi celowości tworzenia centrów </a:t>
            </a:r>
            <a:r>
              <a:rPr lang="pl-PL" sz="1400" dirty="0" err="1">
                <a:latin typeface="Gill Sans"/>
                <a:cs typeface="Gill Sans"/>
              </a:rPr>
              <a:t>telemedycznych</a:t>
            </a:r>
            <a:r>
              <a:rPr lang="pl-PL" sz="1400" dirty="0">
                <a:latin typeface="Gill Sans"/>
                <a:cs typeface="Gill Sans"/>
              </a:rPr>
              <a:t> sprawujących opiekę nad pacjentami POZ, a 64% nie wskazuje na potrzebę tworzenia rejestracja bezosobową (zdalną).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361539"/>
            <a:ext cx="7682078" cy="2015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18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0" y="1332574"/>
            <a:ext cx="2456311" cy="3236766"/>
            <a:chOff x="0" y="1332574"/>
            <a:chExt cx="2456311" cy="3236766"/>
          </a:xfrm>
        </p:grpSpPr>
        <p:sp>
          <p:nvSpPr>
            <p:cNvPr id="9" name="Prostokąt 8"/>
            <p:cNvSpPr/>
            <p:nvPr/>
          </p:nvSpPr>
          <p:spPr>
            <a:xfrm>
              <a:off x="0" y="4241200"/>
              <a:ext cx="2456311" cy="328140"/>
            </a:xfrm>
            <a:prstGeom prst="rect">
              <a:avLst/>
            </a:prstGeom>
            <a:gradFill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332574"/>
              <a:ext cx="2456311" cy="328140"/>
            </a:xfrm>
            <a:prstGeom prst="rect">
              <a:avLst/>
            </a:prstGeom>
            <a:gradFill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" name="Prostokąt 6"/>
          <p:cNvSpPr/>
          <p:nvPr/>
        </p:nvSpPr>
        <p:spPr>
          <a:xfrm>
            <a:off x="734981" y="3906264"/>
            <a:ext cx="76740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27% </a:t>
            </a:r>
            <a:r>
              <a:rPr lang="pl-PL" sz="1600" dirty="0">
                <a:latin typeface="Gill Sans"/>
                <a:cs typeface="Gill Sans"/>
              </a:rPr>
              <a:t>tak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50% </a:t>
            </a:r>
            <a:r>
              <a:rPr lang="pl-PL" sz="1600" dirty="0">
                <a:latin typeface="Gill Sans"/>
                <a:cs typeface="Gill Sans"/>
              </a:rPr>
              <a:t>nie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23% </a:t>
            </a:r>
            <a:r>
              <a:rPr lang="pl-PL" sz="1600" dirty="0">
                <a:latin typeface="Gill Sans"/>
                <a:cs typeface="Gill Sans"/>
              </a:rPr>
              <a:t>nie wiem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Czy uważa Pan/i, że dobrym rozwiązaniem w udrożnieniu dostępności pacjentów do leczenia na poziomie POZ jest budowa nowych punktów na terenach tzw. „białych plam”?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4981" y="1332573"/>
            <a:ext cx="76740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54% </a:t>
            </a:r>
            <a:r>
              <a:rPr lang="pl-PL" sz="1600" dirty="0">
                <a:latin typeface="Gill Sans"/>
                <a:cs typeface="Gill Sans"/>
              </a:rPr>
              <a:t>tak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12% </a:t>
            </a:r>
            <a:r>
              <a:rPr lang="pl-PL" sz="1600" dirty="0">
                <a:latin typeface="Gill Sans"/>
                <a:cs typeface="Gill Sans"/>
              </a:rPr>
              <a:t>nie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34% </a:t>
            </a:r>
            <a:r>
              <a:rPr lang="pl-PL" sz="1600" dirty="0">
                <a:latin typeface="Gill Sans"/>
                <a:cs typeface="Gill Sans"/>
              </a:rPr>
              <a:t>nie wiem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40663" y="2696296"/>
            <a:ext cx="6418923" cy="910107"/>
          </a:xfrm>
          <a:prstGeom prst="rect">
            <a:avLst/>
          </a:prstGeo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Gill Sans"/>
                <a:ea typeface="+mj-ea"/>
                <a:cs typeface="Gill Sans"/>
              </a:defRPr>
            </a:lvl1pPr>
          </a:lstStyle>
          <a:p>
            <a:endParaRPr lang="pl-PL" sz="1600" i="1" dirty="0"/>
          </a:p>
        </p:txBody>
      </p:sp>
      <p:sp>
        <p:nvSpPr>
          <p:cNvPr id="6" name="Prostokąt 5"/>
          <p:cNvSpPr/>
          <p:nvPr/>
        </p:nvSpPr>
        <p:spPr>
          <a:xfrm>
            <a:off x="740663" y="2696296"/>
            <a:ext cx="8085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Gill Sans"/>
                <a:cs typeface="Gill Sans"/>
              </a:rPr>
              <a:t>Czy gdyby była możliwość budowy nowej placówki na terenie białych plam (na obszarze gdzie nie ma obecnie placówki medycznej świadczącej usługi w zakresie podstawowej opieki zdrowotnej) to czy byłby/aby Pan/Pani zainteresowany/a zbudowaniem od podstaw takiej przychodni z dofinansowaniem z UE?</a:t>
            </a:r>
          </a:p>
        </p:txBody>
      </p:sp>
    </p:spTree>
    <p:extLst>
      <p:ext uri="{BB962C8B-B14F-4D97-AF65-F5344CB8AC3E}">
        <p14:creationId xmlns:p14="http://schemas.microsoft.com/office/powerpoint/2010/main" val="6293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badania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802488" y="1361319"/>
            <a:ext cx="76759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Gill Sans"/>
                <a:cs typeface="Gill Sans"/>
              </a:rPr>
              <a:t>Celem badania było zidentyfikowanie w kontekście funduszy EFSI potrzeb, kluczowych problemów, zadań oraz skłonności inwestycyjnych sektora podstawowej opieki zdrowotnej w pięciu osiach priorytetowych:</a:t>
            </a:r>
          </a:p>
          <a:p>
            <a:r>
              <a:rPr lang="pl-PL" dirty="0">
                <a:latin typeface="Gill Sans"/>
                <a:cs typeface="Gill Sans"/>
              </a:rPr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Gill Sans"/>
                <a:cs typeface="Gill Sans"/>
              </a:rPr>
              <a:t>Opieka nad osobami starszymi, niepełnosprawnymi, ze szczególnymi potrzebami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Gill Sans"/>
                <a:cs typeface="Gill Sans"/>
              </a:rPr>
              <a:t>Profilaktyka i diagnostyka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Gill Sans"/>
                <a:cs typeface="Gill Sans"/>
              </a:rPr>
              <a:t>Jakość i dostępność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Gill Sans"/>
                <a:cs typeface="Gill Sans"/>
              </a:rPr>
              <a:t>Personel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Gill Sans"/>
                <a:cs typeface="Gill Sans"/>
              </a:rPr>
              <a:t>Organizacja praktyki</a:t>
            </a:r>
          </a:p>
          <a:p>
            <a:r>
              <a:rPr lang="pl-PL" dirty="0">
                <a:latin typeface="Gill Sans"/>
                <a:cs typeface="Gill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542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Czy gdyby istniała możliwość skoordynowania opieki medycznej, w ramach zespołowej współpracy z pielęgniarką, położną i przedstawicielami innych zawodów medycznych finansowana ze środków UE to z jakimi specjalistami ochrony zdrowia chciałby/aby Pan/i współpracować?</a:t>
            </a:r>
            <a:r>
              <a:rPr lang="pl-PL" sz="16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4" y="1487139"/>
            <a:ext cx="7650112" cy="216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99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Specjalności wskazane jako inne, z reprezentantami których respondenci chcieliby współpracować w ramach opieki koordynowanej w POZ</a:t>
            </a: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09" y="1185181"/>
            <a:ext cx="5896542" cy="38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0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Sekcja D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56447" y="2812047"/>
            <a:ext cx="3276600" cy="845553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Personel</a:t>
            </a:r>
          </a:p>
        </p:txBody>
      </p:sp>
      <p:pic>
        <p:nvPicPr>
          <p:cNvPr id="5" name="Obraz 4" descr="luke-jones-CEFYNiM9xLk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4" y="1202697"/>
            <a:ext cx="3485537" cy="26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0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394738"/>
            <a:ext cx="6418923" cy="910107"/>
          </a:xfrm>
        </p:spPr>
        <p:txBody>
          <a:bodyPr/>
          <a:lstStyle/>
          <a:p>
            <a:r>
              <a:rPr lang="pl-PL" sz="1600" i="1" dirty="0"/>
              <a:t>W nowej perspektywie 2021-2027 zmieniająca się POZ powinna sprostać kolejnym wyzwaniom. W tym celu niezbędna jest zmiana wykorzystania kadr medycznych i niemedycznych. O jakie zawody niemedyczne obligatoryjne powinna zwiększyć zatrudnienie placówka POZ?</a:t>
            </a: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8" y="1884873"/>
            <a:ext cx="7587084" cy="182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07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Szkolenia kadr medycznych. W jakim kierunku Pana/i zdaniem powinien rozwijać kompetencje personel medyczny placówek POZ?</a:t>
            </a:r>
            <a:r>
              <a:rPr lang="pl-PL" sz="1600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249896"/>
            <a:ext cx="7647016" cy="2490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740663" y="3986469"/>
            <a:ext cx="7647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Gill Sans"/>
                <a:cs typeface="Gill Sans"/>
              </a:rPr>
              <a:t>Odpowiedzi te warto czytać w połączeniu z odpowiedziami na wcześniejsze pytanie prezentującymi ostrożny stosunek POZ do technologii informatycznych. Brak szerokiej akceptacji dla technologii informatycznych może wynikać ze znaczących potrzeb edukacyjnych w tym zakresie. </a:t>
            </a:r>
          </a:p>
        </p:txBody>
      </p:sp>
    </p:spTree>
    <p:extLst>
      <p:ext uri="{BB962C8B-B14F-4D97-AF65-F5344CB8AC3E}">
        <p14:creationId xmlns:p14="http://schemas.microsoft.com/office/powerpoint/2010/main" val="2449872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617041"/>
          </a:xfrm>
        </p:spPr>
        <p:txBody>
          <a:bodyPr/>
          <a:lstStyle/>
          <a:p>
            <a:r>
              <a:rPr lang="pl-PL" sz="1600" i="1" dirty="0"/>
              <a:t>Szkolenia kadr administracyjnych. W jakim kierunku Pana/i zdaniem powinien rozwijać kompetencje personel administracyjny placówek POZ?</a:t>
            </a:r>
            <a:r>
              <a:rPr lang="pl-PL" sz="16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" y="1091137"/>
            <a:ext cx="6879482" cy="3053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740662" y="4298486"/>
            <a:ext cx="7621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Gill Sans"/>
                <a:cs typeface="Gill Sans"/>
              </a:rPr>
              <a:t>Warto zwrócić na wysoką pozycję na tej liście potrzeb edukacyjnych administracji POZ w zakresie prawnych uwarunkowań funkcjonowania POZ. To wydaje się znak czasu.</a:t>
            </a:r>
            <a:r>
              <a:rPr lang="pl-PL" sz="1400" dirty="0">
                <a:effectLst/>
                <a:latin typeface="Gill Sans"/>
                <a:cs typeface="Gill Sans"/>
              </a:rPr>
              <a:t> </a:t>
            </a:r>
            <a:endParaRPr lang="pl-PL" sz="1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399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Sekcja E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56447" y="2812047"/>
            <a:ext cx="3276600" cy="845553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Organizacja praktyki</a:t>
            </a:r>
          </a:p>
        </p:txBody>
      </p:sp>
      <p:pic>
        <p:nvPicPr>
          <p:cNvPr id="6" name="Obraz 5" descr="jo-szczepanska-5aiRb5f464A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65" y="1200179"/>
            <a:ext cx="3478565" cy="26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2" y="97689"/>
            <a:ext cx="6418923" cy="1279932"/>
          </a:xfrm>
        </p:spPr>
        <p:txBody>
          <a:bodyPr/>
          <a:lstStyle/>
          <a:p>
            <a:r>
              <a:rPr lang="pl-PL" sz="1600" i="1" dirty="0"/>
              <a:t>W nowej perspektywie 2021-2027 POZ powinna stać się jednym z głównych beneficjentów pomocy unijnej. Środki te mają służyć transformacji systemowej i zwiększeniu udziału finasowania POZ w opiece zdrowotnej. Wraz ze zwiększeniem środków pojawią się nowe zadania. Jak Pan/i w nadchodzących latach przewiduje rozwój i funkcjonowanie swojej placówki?</a:t>
            </a:r>
            <a:r>
              <a:rPr lang="pl-PL" sz="1600" dirty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806314" y="3755984"/>
            <a:ext cx="76217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Przy najwyższej gotowości do zakupu rozwiązań do </a:t>
            </a:r>
            <a:r>
              <a:rPr lang="pl-PL" sz="1400" dirty="0" err="1">
                <a:latin typeface="Gill Sans"/>
                <a:cs typeface="Gill Sans"/>
              </a:rPr>
              <a:t>telenadzoru</a:t>
            </a:r>
            <a:r>
              <a:rPr lang="pl-PL" sz="1400" dirty="0">
                <a:latin typeface="Gill Sans"/>
                <a:cs typeface="Gill Sans"/>
              </a:rPr>
              <a:t>, aplikacji mobilnych do zdalnego monitorowania pacjentów oraz sprzętu mobilnego i przenośnego relatywnie nisko na tej liście znalazło się powstanie centrum </a:t>
            </a:r>
            <a:r>
              <a:rPr lang="pl-PL" sz="1400" dirty="0" err="1">
                <a:latin typeface="Gill Sans"/>
                <a:cs typeface="Gill Sans"/>
              </a:rPr>
              <a:t>telemedycznego</a:t>
            </a:r>
            <a:r>
              <a:rPr lang="pl-PL" sz="1400" dirty="0">
                <a:latin typeface="Gill Sans"/>
                <a:cs typeface="Gill Sans"/>
              </a:rPr>
              <a:t> czy bazodanowego. To wskazuje, że być może nie jest to rozwiązanie dla wszystkich. 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Dyskusji wymaga natomiast niska pozycja zespołu opieki środowiskowej i niewielkie zainteresowaniem prowadzeniem </a:t>
            </a:r>
            <a:r>
              <a:rPr lang="pl-PL" sz="1400" dirty="0" err="1">
                <a:latin typeface="Gill Sans"/>
                <a:cs typeface="Gill Sans"/>
              </a:rPr>
              <a:t>DDOMu</a:t>
            </a:r>
            <a:r>
              <a:rPr lang="pl-PL" sz="1400" dirty="0"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4" y="1556917"/>
            <a:ext cx="7531372" cy="2155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63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Proszę o oszacowanie kwoty niezbędnej do zaspokojenia potrzeb ww. obszarze inwestycyjno-sprzętowym.</a:t>
            </a:r>
            <a:r>
              <a:rPr lang="pl-PL" sz="16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0" y="1724385"/>
            <a:ext cx="7663260" cy="235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0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Średnia wieku populacji lekarzy i pielęgniarek POZ jest wysoka, wielu z nich planuje zakończenie aktywności zawodowej. Co może wpłynąć na zatrzymanie kadry w zawodzie i jej efektywne wykorzystanie?</a:t>
            </a:r>
            <a:r>
              <a:rPr lang="pl-PL" sz="1600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459230"/>
            <a:ext cx="7525588" cy="2462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740663" y="4224355"/>
            <a:ext cx="752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Gill Sans"/>
                <a:cs typeface="Gill Sans"/>
              </a:rPr>
              <a:t>Za jednoznacznie najskuteczniejsze narzędzie służące zatrzymaniu w zawodzie starzejących się kadr respondenci uznali motywację finansową. </a:t>
            </a:r>
          </a:p>
        </p:txBody>
      </p:sp>
    </p:spTree>
    <p:extLst>
      <p:ext uri="{BB962C8B-B14F-4D97-AF65-F5344CB8AC3E}">
        <p14:creationId xmlns:p14="http://schemas.microsoft.com/office/powerpoint/2010/main" val="56781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71450"/>
            <a:ext cx="6418923" cy="665226"/>
          </a:xfrm>
        </p:spPr>
        <p:txBody>
          <a:bodyPr/>
          <a:lstStyle/>
          <a:p>
            <a:r>
              <a:rPr lang="pl-PL" dirty="0"/>
              <a:t>Metodologia i uczestnicy badania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802488" y="1361319"/>
            <a:ext cx="76759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Gill Sans"/>
                <a:cs typeface="Gill Sans"/>
              </a:rPr>
              <a:t>Badanie zostało przeprowadzone techniką CAWI (</a:t>
            </a:r>
            <a:r>
              <a:rPr lang="pl-PL" dirty="0" err="1">
                <a:latin typeface="Gill Sans"/>
                <a:cs typeface="Gill Sans"/>
              </a:rPr>
              <a:t>Computer-Assisted</a:t>
            </a:r>
            <a:r>
              <a:rPr lang="pl-PL" dirty="0">
                <a:latin typeface="Gill Sans"/>
                <a:cs typeface="Gill Sans"/>
              </a:rPr>
              <a:t> Web Interview) w dniach 1-30 maja 2020 r. Do udziału w badaniu zostali zaproszeni wszyscy członkowie Federacji Związków Pracodawców Ochrony Zdrowia „Porozumienie Zielonogórskie”.</a:t>
            </a:r>
          </a:p>
          <a:p>
            <a:r>
              <a:rPr lang="pl-PL" dirty="0">
                <a:latin typeface="Gill Sans"/>
                <a:cs typeface="Gill Sans"/>
              </a:rPr>
              <a:t> </a:t>
            </a:r>
          </a:p>
          <a:p>
            <a:r>
              <a:rPr lang="pl-PL" dirty="0">
                <a:latin typeface="Gill Sans"/>
                <a:cs typeface="Gill Sans"/>
              </a:rPr>
              <a:t>Na zaproszenie do badania odpowiedziało wypełniając ankietę </a:t>
            </a:r>
            <a:r>
              <a:rPr lang="pl-PL" b="1" dirty="0">
                <a:latin typeface="Gill Sans"/>
                <a:cs typeface="Gill Sans"/>
              </a:rPr>
              <a:t>628</a:t>
            </a:r>
            <a:r>
              <a:rPr lang="pl-PL" dirty="0">
                <a:latin typeface="Gill Sans"/>
                <a:cs typeface="Gill Sans"/>
              </a:rPr>
              <a:t> przedstawicieli podmiotów leczniczych świadczących usługi w rodzaju podstawowa opieka zdrowotna. Stanowi to </a:t>
            </a:r>
            <a:r>
              <a:rPr lang="pl-PL" b="1" dirty="0">
                <a:latin typeface="Gill Sans"/>
                <a:cs typeface="Gill Sans"/>
              </a:rPr>
              <a:t>10,3%</a:t>
            </a:r>
            <a:r>
              <a:rPr lang="pl-PL" dirty="0">
                <a:latin typeface="Gill Sans"/>
                <a:cs typeface="Gill Sans"/>
              </a:rPr>
              <a:t> podmiotów POZ zarejestrowanych w NFZ, których ogólna liczba wynosi 6080.  </a:t>
            </a:r>
          </a:p>
        </p:txBody>
      </p:sp>
    </p:spTree>
    <p:extLst>
      <p:ext uri="{BB962C8B-B14F-4D97-AF65-F5344CB8AC3E}">
        <p14:creationId xmlns:p14="http://schemas.microsoft.com/office/powerpoint/2010/main" val="181642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Inne wskazywane działania służące zatrzymaniu w zawodzie starzejących się kadr</a:t>
            </a:r>
          </a:p>
        </p:txBody>
      </p:sp>
      <p:sp>
        <p:nvSpPr>
          <p:cNvPr id="3" name="Prostokąt 2"/>
          <p:cNvSpPr/>
          <p:nvPr/>
        </p:nvSpPr>
        <p:spPr>
          <a:xfrm>
            <a:off x="740663" y="1440218"/>
            <a:ext cx="752558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Dostosowanie rytmu dnia i obciążenia pracą do wieku </a:t>
            </a:r>
            <a:r>
              <a:rPr lang="pl-PL" sz="1400" dirty="0">
                <a:latin typeface="Gill Sans"/>
                <a:cs typeface="Gill Sans"/>
              </a:rPr>
              <a:t>(</a:t>
            </a:r>
            <a:r>
              <a:rPr lang="pl-PL" sz="1400" dirty="0" err="1">
                <a:latin typeface="Gill Sans"/>
                <a:cs typeface="Gill Sans"/>
              </a:rPr>
              <a:t>work</a:t>
            </a:r>
            <a:r>
              <a:rPr lang="pl-PL" sz="1400" dirty="0">
                <a:latin typeface="Gill Sans"/>
                <a:cs typeface="Gill Sans"/>
              </a:rPr>
              <a:t>-life </a:t>
            </a:r>
            <a:r>
              <a:rPr lang="pl-PL" sz="1400" dirty="0" err="1">
                <a:latin typeface="Gill Sans"/>
                <a:cs typeface="Gill Sans"/>
              </a:rPr>
              <a:t>balance</a:t>
            </a:r>
            <a:r>
              <a:rPr lang="pl-PL" sz="1400" dirty="0">
                <a:latin typeface="Gill Sans"/>
                <a:cs typeface="Gill Sans"/>
              </a:rPr>
              <a:t>, elastyczny czas pracy dostosowany do wieku, ograniczenie ilości pacjentów przyjmowanych w ciągu godziny)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Poprawa komfortu pracy </a:t>
            </a:r>
            <a:r>
              <a:rPr lang="pl-PL" sz="1400" dirty="0">
                <a:latin typeface="Gill Sans"/>
                <a:cs typeface="Gill Sans"/>
              </a:rPr>
              <a:t>(warunki lokalowe, pomieszczenia do szkoleń i wypoczynku, odrębne węzły komunikacji dla personelu)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Wsparcie IT </a:t>
            </a:r>
            <a:r>
              <a:rPr lang="pl-PL" sz="1400" dirty="0">
                <a:latin typeface="Gill Sans"/>
                <a:cs typeface="Gill Sans"/>
              </a:rPr>
              <a:t>(asystent medyczny, technik informatyk </a:t>
            </a:r>
            <a:r>
              <a:rPr lang="pl-PL" sz="1400" dirty="0" err="1">
                <a:latin typeface="Gill Sans"/>
                <a:cs typeface="Gill Sans"/>
              </a:rPr>
              <a:t>help</a:t>
            </a:r>
            <a:r>
              <a:rPr lang="pl-PL" sz="1400" dirty="0">
                <a:latin typeface="Gill Sans"/>
                <a:cs typeface="Gill Sans"/>
              </a:rPr>
              <a:t> </a:t>
            </a:r>
            <a:r>
              <a:rPr lang="pl-PL" sz="1400" dirty="0" err="1">
                <a:latin typeface="Gill Sans"/>
                <a:cs typeface="Gill Sans"/>
              </a:rPr>
              <a:t>desku</a:t>
            </a:r>
            <a:r>
              <a:rPr lang="pl-PL" sz="1400" dirty="0">
                <a:latin typeface="Gill Sans"/>
                <a:cs typeface="Gill Sans"/>
              </a:rPr>
              <a:t>, klarownie zbudowane systemy IT, łagodnie wprowadzane nowe rozwiązania)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Presja finansowa i motywacja osobista </a:t>
            </a:r>
            <a:r>
              <a:rPr lang="pl-PL" sz="1400" dirty="0">
                <a:latin typeface="Gill Sans"/>
                <a:cs typeface="Gill Sans"/>
              </a:rPr>
              <a:t>(stworzenie domu pomocy dla całkowicie wypalonych pracowników medycznych, motywacja emerytalna, szacunek dla poczucia odpowiedzialności)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Zmniejszenie biurokracji </a:t>
            </a:r>
            <a:r>
              <a:rPr lang="pl-PL" sz="1400" dirty="0">
                <a:latin typeface="Gill Sans"/>
                <a:cs typeface="Gill Sans"/>
              </a:rPr>
              <a:t>(zmniejszenie obowiązków, przyjazna legislacja)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Wspierający system </a:t>
            </a:r>
            <a:r>
              <a:rPr lang="pl-PL" sz="1400" dirty="0">
                <a:latin typeface="Gill Sans"/>
                <a:cs typeface="Gill Sans"/>
              </a:rPr>
              <a:t>(możliwość sprzedaży praktyki, "pakietu socjalny" –  urlopy/choroby bez stresu wynikającego z niewykonania kontraktu)</a:t>
            </a:r>
          </a:p>
        </p:txBody>
      </p:sp>
    </p:spTree>
    <p:extLst>
      <p:ext uri="{BB962C8B-B14F-4D97-AF65-F5344CB8AC3E}">
        <p14:creationId xmlns:p14="http://schemas.microsoft.com/office/powerpoint/2010/main" val="2853624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Sekcja F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56447" y="2812047"/>
            <a:ext cx="3276600" cy="845553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Środki unijne i krajowe</a:t>
            </a:r>
          </a:p>
        </p:txBody>
      </p:sp>
      <p:pic>
        <p:nvPicPr>
          <p:cNvPr id="2" name="Obraz 1" descr="bruno-neurath-wilson-7y3G6s201Gk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90" y="1198138"/>
            <a:ext cx="3481192" cy="26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707751"/>
          </a:xfrm>
        </p:spPr>
        <p:txBody>
          <a:bodyPr/>
          <a:lstStyle/>
          <a:p>
            <a:r>
              <a:rPr lang="pl-PL" sz="1600" i="1" dirty="0"/>
              <a:t>Korzystanie ze środków pomocowych UE przez POZ w zakresie </a:t>
            </a:r>
            <a:r>
              <a:rPr lang="pl-PL" sz="1600" b="1" i="1" dirty="0"/>
              <a:t>budowy, przebudowy i remontu</a:t>
            </a:r>
            <a:endParaRPr lang="pl-PL" sz="1600" b="1" dirty="0"/>
          </a:p>
        </p:txBody>
      </p:sp>
      <p:sp>
        <p:nvSpPr>
          <p:cNvPr id="3" name="Prostokąt 2"/>
          <p:cNvSpPr/>
          <p:nvPr/>
        </p:nvSpPr>
        <p:spPr>
          <a:xfrm>
            <a:off x="740663" y="1300663"/>
            <a:ext cx="752558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W perspektywie 2014-2020 tylko </a:t>
            </a:r>
            <a:r>
              <a:rPr lang="pl-PL" sz="1400" b="1" dirty="0">
                <a:latin typeface="Gill Sans"/>
                <a:cs typeface="Gill Sans"/>
              </a:rPr>
              <a:t>16%</a:t>
            </a:r>
            <a:r>
              <a:rPr lang="pl-PL" sz="1400" dirty="0">
                <a:latin typeface="Gill Sans"/>
                <a:cs typeface="Gill Sans"/>
              </a:rPr>
              <a:t> respondentów aplikowało o dofinansowanie ze środków unijnych w zakresie budowy, przebudowy lub remontu.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W grupie, która składała aplikacje o środki unijne (101 podmiotów), w zbliżonym stopniu planowano skorzystać z programów centralnych co regionalnych.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2638475"/>
            <a:ext cx="7746434" cy="168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679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34981" y="3710886"/>
            <a:ext cx="767403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66% </a:t>
            </a:r>
            <a:r>
              <a:rPr lang="pl-PL" sz="1600" dirty="0">
                <a:latin typeface="Gill Sans"/>
                <a:cs typeface="Gill Sans"/>
              </a:rPr>
              <a:t>Jestem zadowolony/a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34% </a:t>
            </a:r>
            <a:r>
              <a:rPr lang="pl-PL" sz="1600" dirty="0">
                <a:latin typeface="Gill Sans"/>
                <a:cs typeface="Gill Sans"/>
              </a:rPr>
              <a:t>Nie jestem zadowolony/a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Czy w obecnej perspektywie brał/a Pan/Pani udział w projektach dotyczących </a:t>
            </a:r>
            <a:r>
              <a:rPr lang="pl-PL" sz="1600" b="1" i="1" dirty="0"/>
              <a:t>profilaktyki</a:t>
            </a:r>
            <a:r>
              <a:rPr lang="pl-PL" sz="1600" i="1" dirty="0"/>
              <a:t>, zarówno w projektach realizowanych na poziomie krajowym, jak i regionalnym?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4981" y="1332573"/>
            <a:ext cx="767403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40% </a:t>
            </a:r>
            <a:r>
              <a:rPr lang="pl-PL" sz="1600" dirty="0">
                <a:latin typeface="Gill Sans"/>
                <a:cs typeface="Gill Sans"/>
              </a:rPr>
              <a:t>tak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latin typeface="Gill Sans"/>
                <a:cs typeface="Gill Sans"/>
              </a:rPr>
              <a:t>60% </a:t>
            </a:r>
            <a:r>
              <a:rPr lang="pl-PL" sz="1600" dirty="0">
                <a:latin typeface="Gill Sans"/>
                <a:cs typeface="Gill Sans"/>
              </a:rPr>
              <a:t>nie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40663" y="2696296"/>
            <a:ext cx="6418923" cy="910107"/>
          </a:xfrm>
          <a:prstGeom prst="rect">
            <a:avLst/>
          </a:prstGeo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Gill Sans"/>
                <a:ea typeface="+mj-ea"/>
                <a:cs typeface="Gill Sans"/>
              </a:defRPr>
            </a:lvl1pPr>
          </a:lstStyle>
          <a:p>
            <a:endParaRPr lang="pl-PL" sz="1600" i="1" dirty="0"/>
          </a:p>
        </p:txBody>
      </p:sp>
      <p:sp>
        <p:nvSpPr>
          <p:cNvPr id="6" name="Prostokąt 5"/>
          <p:cNvSpPr/>
          <p:nvPr/>
        </p:nvSpPr>
        <p:spPr>
          <a:xfrm>
            <a:off x="740663" y="2696296"/>
            <a:ext cx="80851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Gill Sans"/>
                <a:cs typeface="Gill Sans"/>
              </a:rPr>
              <a:t>Jeśli brał/a Pan/Pani udział w projektach i/lub pozyskał środki dla swojej placówki z UE to jakie są Pana/Pani doświadczenia w tym obszarze?</a:t>
            </a:r>
          </a:p>
        </p:txBody>
      </p:sp>
    </p:spTree>
    <p:extLst>
      <p:ext uri="{BB962C8B-B14F-4D97-AF65-F5344CB8AC3E}">
        <p14:creationId xmlns:p14="http://schemas.microsoft.com/office/powerpoint/2010/main" val="3708018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Jeśli nie brał/a Pan/Pani udziału w projektach i nie pozyskiwał/a środków to z jakich przyczyn?</a:t>
            </a:r>
            <a:r>
              <a:rPr lang="pl-PL" sz="16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3" y="1661585"/>
            <a:ext cx="7608414" cy="2266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59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9510" y="223289"/>
            <a:ext cx="6418923" cy="551244"/>
          </a:xfrm>
        </p:spPr>
        <p:txBody>
          <a:bodyPr/>
          <a:lstStyle/>
          <a:p>
            <a:r>
              <a:rPr lang="pl-PL" sz="1600" i="1" dirty="0"/>
              <a:t>Przyczyny niezadowolenia POZ z oferty środków UE</a:t>
            </a:r>
          </a:p>
        </p:txBody>
      </p:sp>
      <p:sp>
        <p:nvSpPr>
          <p:cNvPr id="3" name="Prostokąt 2"/>
          <p:cNvSpPr/>
          <p:nvPr/>
        </p:nvSpPr>
        <p:spPr>
          <a:xfrm>
            <a:off x="789510" y="1000618"/>
            <a:ext cx="7465647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 b="1" dirty="0">
                <a:latin typeface="Gill Sans"/>
                <a:cs typeface="Gill Sans"/>
              </a:rPr>
              <a:t>Złożone formalności i nadmierna administracja 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bezsensowny poziom zbiurokratyzowania projektu, papier ważniejszy niż idea,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zbyt duży nakład czasu i środków na przygotowanie wniosku w stosunku do rzeczywistej korzyści udziału w programie, rozbudowana ewaluacja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realizowaliśmy projekt unijny na zakup sprzętu do przychodni - bez zewnętrznej firmy jest to nie do przejścia dla normalnego człowieka z powodu setek załączników i innych druków,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rozbudowana biurokracja oraz wyciąganie pieniędzy na przygotowanie projektu przez firmy zewnętrzne</a:t>
            </a:r>
          </a:p>
          <a:p>
            <a:r>
              <a:rPr lang="pl-PL" sz="1200" b="1" dirty="0">
                <a:latin typeface="Gill Sans"/>
                <a:cs typeface="Gill Sans"/>
              </a:rPr>
              <a:t>Niewystarczająca skala wsparcia, złe ukierunkowanie środków publicznych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programy ewidentnie nastawione na wsparcie dużych jednostek 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niskie stawki dla personelu medycznego,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brak kontynuacji programów,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nieadekwatne finansowanie w stosunku do kosztów</a:t>
            </a:r>
          </a:p>
          <a:p>
            <a:r>
              <a:rPr lang="pl-PL" sz="1200" b="1" dirty="0">
                <a:latin typeface="Gill Sans"/>
                <a:cs typeface="Gill Sans"/>
              </a:rPr>
              <a:t>Niewystarczające kompetencje odpowiedzialnych instytucji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brak znajomości tematyki (medycznej) i realiów praktyk lekarskich przez urzędników, nierealne do rzeczywistości założenia projektów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niekompetencja urzędników Centrali NFZ i MZ odpowiedzialnych za rozwijanie pilotażu POZ PLUS, która doprowadziła do jego niedostosowania do możliwości małych i średnich placówek POZ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nietrafiony problem medyczny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brak realistycznego podejścia do problemów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większość szkoleń organizowana by organizator był zadowolony, tzn. by zarobił finansowo, a personel uczestniczący bo się pobawił, w efekcie sztuka dla sztuki</a:t>
            </a:r>
          </a:p>
        </p:txBody>
      </p:sp>
    </p:spTree>
    <p:extLst>
      <p:ext uri="{BB962C8B-B14F-4D97-AF65-F5344CB8AC3E}">
        <p14:creationId xmlns:p14="http://schemas.microsoft.com/office/powerpoint/2010/main" val="320240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Wnioski</a:t>
            </a:r>
          </a:p>
        </p:txBody>
      </p:sp>
      <p:pic>
        <p:nvPicPr>
          <p:cNvPr id="5" name="Obraz 4" descr="rommel-davila-j9nEtaHsNkw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12" y="1207157"/>
            <a:ext cx="3465569" cy="260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4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9510" y="223289"/>
            <a:ext cx="6418923" cy="551244"/>
          </a:xfrm>
        </p:spPr>
        <p:txBody>
          <a:bodyPr/>
          <a:lstStyle/>
          <a:p>
            <a:r>
              <a:rPr lang="pl-PL" sz="1600" i="1" dirty="0"/>
              <a:t>Wnioski w zakresie gotowości do inwestycji i rozwoju usług</a:t>
            </a:r>
          </a:p>
        </p:txBody>
      </p:sp>
      <p:sp>
        <p:nvSpPr>
          <p:cNvPr id="3" name="Prostokąt 2"/>
          <p:cNvSpPr/>
          <p:nvPr/>
        </p:nvSpPr>
        <p:spPr>
          <a:xfrm>
            <a:off x="789510" y="1000618"/>
            <a:ext cx="746564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latin typeface="Gill Sans"/>
                <a:cs typeface="Gill Sans"/>
              </a:rPr>
              <a:t>Wyniki badania pokazują przeważające wsparcie POZ dla rozwoju usług w zakresie opieki nad osobami starszymi, niepełnosprawnymi, ze szczególnymi potrzebami, profilaktyki i diagnostyki, jakości i dostępności świadczeń oraz personelu i organizacja praktyki. W pewnych jednak obszarach deklaracjom nie towarzyszy faktyczna gotowość, co wymaga pogłębionej dyskusji. Przykładowo: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Dużemu zainteresowaniu i deklarowanemu poparciu dla informatyzacji, </a:t>
            </a:r>
            <a:r>
              <a:rPr lang="pl-PL" sz="1400" dirty="0" err="1">
                <a:latin typeface="Gill Sans"/>
                <a:cs typeface="Gill Sans"/>
              </a:rPr>
              <a:t>telemedycyny</a:t>
            </a:r>
            <a:r>
              <a:rPr lang="pl-PL" sz="1400" dirty="0">
                <a:latin typeface="Gill Sans"/>
                <a:cs typeface="Gill Sans"/>
              </a:rPr>
              <a:t>, </a:t>
            </a:r>
            <a:r>
              <a:rPr lang="pl-PL" sz="1400" dirty="0" err="1">
                <a:latin typeface="Gill Sans"/>
                <a:cs typeface="Gill Sans"/>
              </a:rPr>
              <a:t>telemonitoringu</a:t>
            </a:r>
            <a:r>
              <a:rPr lang="pl-PL" sz="1400" dirty="0">
                <a:latin typeface="Gill Sans"/>
                <a:cs typeface="Gill Sans"/>
              </a:rPr>
              <a:t> stanu zdrowia, zdalnej opieki, nie towarzyszy pełna deklaracja inwestycji i rozwoju w tym obszarze własnej praktyki lekarskiej.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Podobnie w przypadku deklarowanego wsparcia dla opieki nad pacjentem w domu, aż 83% przedstawicieli placówek uważa, że nie jest do tego dostosowana, podczas gdy gotowość do inwestycji w rozwój zespołów opieki środowiskowej deklaruje tylko 36%.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Także w zakresie profilaktyki zdrowotnej, której celowości nikt nie kwestionuje, gotowość do rozwoju działań w tym zakresie nie jest pełna.</a:t>
            </a:r>
            <a:endParaRPr lang="pl-PL" sz="1400" b="1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r>
              <a:rPr lang="pl-PL" sz="1400" b="1" dirty="0">
                <a:latin typeface="Gill Sans"/>
                <a:cs typeface="Gill Sans"/>
              </a:rPr>
              <a:t>Przyczyn tych zjawisk należy upatrywać w braku odpowiednich  mechanizmów motywujących, przeciążeniu bieżącymi zadaniami, brakiem personelu, niedostosowaniem do potrzeb POZ pomocy publicznej, w tym także współfinansowanej ze środków UE.</a:t>
            </a:r>
          </a:p>
          <a:p>
            <a:pPr>
              <a:spcBef>
                <a:spcPts val="600"/>
              </a:spcBef>
            </a:pPr>
            <a:endParaRPr lang="pl-PL" sz="1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5063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9510" y="223289"/>
            <a:ext cx="6418923" cy="551244"/>
          </a:xfrm>
        </p:spPr>
        <p:txBody>
          <a:bodyPr/>
          <a:lstStyle/>
          <a:p>
            <a:r>
              <a:rPr lang="pl-PL" sz="1600" i="1" dirty="0"/>
              <a:t>Wnioski w zakresie korzystania ze środków strukturalnych UE</a:t>
            </a:r>
          </a:p>
        </p:txBody>
      </p:sp>
      <p:sp>
        <p:nvSpPr>
          <p:cNvPr id="3" name="Prostokąt 2"/>
          <p:cNvSpPr/>
          <p:nvPr/>
        </p:nvSpPr>
        <p:spPr>
          <a:xfrm>
            <a:off x="789510" y="1000618"/>
            <a:ext cx="74656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latin typeface="Gill Sans"/>
                <a:cs typeface="Gill Sans"/>
              </a:rPr>
              <a:t>Choć deklaratywnie przedstawiciele placówek wskazują na celowość i chęć realizacji różnorakich inwestycji współfinansowanych ze środków UE, to jednak faktyczne wykorzystanie tych środków, szczególnie w obszarze inwestycji infrastrukturalnych, pozostaje niewielkie.</a:t>
            </a:r>
          </a:p>
          <a:p>
            <a:pPr lvl="0"/>
            <a:endParaRPr lang="pl-PL" sz="1400" dirty="0">
              <a:latin typeface="Gill Sans"/>
              <a:cs typeface="Gill Sans"/>
            </a:endParaRPr>
          </a:p>
          <a:p>
            <a:pPr lvl="0"/>
            <a:r>
              <a:rPr lang="pl-PL" sz="1400" dirty="0">
                <a:latin typeface="Gill Sans"/>
                <a:cs typeface="Gill Sans"/>
              </a:rPr>
              <a:t>Z kolei doświadczenia tych, którzy skorzystali z programów finansowanych ze środków europejskich wskazują na: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złożone formalności i nadmierną administrację,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niewystarczającą skalę wsparcia oraz złe ukierunkowanie środków publicznych,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Gill Sans"/>
                <a:cs typeface="Gill Sans"/>
              </a:rPr>
              <a:t>niewystarczające kompetencje odpowiedzialnych instytucji.</a:t>
            </a:r>
          </a:p>
          <a:p>
            <a:endParaRPr lang="pl-PL" sz="1400" b="1" dirty="0">
              <a:latin typeface="Gill Sans"/>
              <a:cs typeface="Gill Sans"/>
            </a:endParaRPr>
          </a:p>
          <a:p>
            <a:r>
              <a:rPr lang="pl-PL" sz="1400" b="1" dirty="0">
                <a:latin typeface="Gill Sans"/>
                <a:cs typeface="Gill Sans"/>
              </a:rPr>
              <a:t>Przyczyn tych zjawisk należy upatrywać w niezrozumieniu roli, znaczenia, specyfiki, potrzeb i potencjału podstawowej opieki zdrowotnej w systemie zdrowia publicznego.</a:t>
            </a:r>
          </a:p>
          <a:p>
            <a:endParaRPr lang="pl-PL" sz="1400" b="1" dirty="0">
              <a:latin typeface="Gill Sans"/>
              <a:cs typeface="Gill Sans"/>
            </a:endParaRPr>
          </a:p>
          <a:p>
            <a:pPr lvl="0"/>
            <a:endParaRPr lang="pl-PL" sz="1400" dirty="0">
              <a:latin typeface="Gill Sans"/>
              <a:cs typeface="Gill Sans"/>
            </a:endParaRPr>
          </a:p>
          <a:p>
            <a:pPr lvl="0"/>
            <a:endParaRPr lang="pl-PL" sz="1400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endParaRPr lang="pl-PL" sz="1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7881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9510" y="223289"/>
            <a:ext cx="6418923" cy="551244"/>
          </a:xfrm>
        </p:spPr>
        <p:txBody>
          <a:bodyPr/>
          <a:lstStyle/>
          <a:p>
            <a:r>
              <a:rPr lang="pl-PL" sz="1600" i="1" dirty="0"/>
              <a:t>Rekomendacje</a:t>
            </a:r>
          </a:p>
        </p:txBody>
      </p:sp>
      <p:sp>
        <p:nvSpPr>
          <p:cNvPr id="3" name="Prostokąt 2"/>
          <p:cNvSpPr/>
          <p:nvPr/>
        </p:nvSpPr>
        <p:spPr>
          <a:xfrm>
            <a:off x="789510" y="1370440"/>
            <a:ext cx="7465647" cy="364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Dostosować programy operacyjne i zasady korzystania ze środków pomocowych do specyfiki POZ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Skierować dla sektora podstawowej opieki zdrowotnej dedykowane środki w wysokości adekwatnej do potrzeb.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Zapewnić ciągłość finansowania w ramach systemu publicznego projektów inwestycyjnych rozwiniętych w ramach POZ ze środków pomocowych.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pl-PL" sz="1400" b="1" dirty="0">
                <a:latin typeface="Gill Sans"/>
                <a:cs typeface="Gill Sans"/>
              </a:rPr>
              <a:t>Włączyć środowisko POZ na równi z przedstawicielami podmiotów tworzących sektora szpitalnego do sformalizowanego dialogu publicznego o sposobie wykorzystania środków pomocowych.</a:t>
            </a:r>
          </a:p>
          <a:p>
            <a:pPr lvl="0"/>
            <a:endParaRPr lang="pl-PL" sz="1400" b="1" dirty="0">
              <a:latin typeface="Gill Sans"/>
              <a:cs typeface="Gill Sans"/>
            </a:endParaRPr>
          </a:p>
          <a:p>
            <a:endParaRPr lang="pl-PL" sz="1400" b="1" dirty="0">
              <a:latin typeface="Gill Sans"/>
              <a:cs typeface="Gill Sans"/>
            </a:endParaRPr>
          </a:p>
          <a:p>
            <a:pPr lvl="0"/>
            <a:endParaRPr lang="pl-PL" sz="1400" dirty="0">
              <a:latin typeface="Gill Sans"/>
              <a:cs typeface="Gill Sans"/>
            </a:endParaRPr>
          </a:p>
          <a:p>
            <a:pPr lvl="0"/>
            <a:endParaRPr lang="pl-PL" sz="1400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endParaRPr lang="pl-PL" sz="1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3082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dirty="0"/>
              <a:t>Reprezentatywność w funkcji liczby pacjentów pod opieką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27" y="1462975"/>
            <a:ext cx="6708522" cy="273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56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56447" y="1410006"/>
            <a:ext cx="3276600" cy="422989"/>
          </a:xfrm>
        </p:spPr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</a:rPr>
              <a:t>Sekcja A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56447" y="2574803"/>
            <a:ext cx="3276600" cy="1082797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Opieka nad osobami starszymi, niepełnosprawnymi, ze szczególnymi potrzebami </a:t>
            </a:r>
          </a:p>
        </p:txBody>
      </p:sp>
      <p:pic>
        <p:nvPicPr>
          <p:cNvPr id="16" name="Obraz 15" descr="cristian-newman-CeZypKDceQc-unsplash-ka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1" y="1197941"/>
            <a:ext cx="3482573" cy="26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Jakie potrzeby związane z infrastrukturą, wyposażeniem w sprzęt identyfikuje Pan/i w perspektywie lat 2021-2027, tak by dostosować placówkę do potrzeb osób z niepełnosprawnością, starszych, szczególnymi potrzebami?</a:t>
            </a:r>
            <a:r>
              <a:rPr lang="pl-PL" sz="16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389451"/>
            <a:ext cx="7606268" cy="334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4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Proszę o wskazanie narzędzi jakie będą niezbędne według Pana/i aby dostosować placówkę do potrzeb osób starszych/niepełnosprawnych i innych zależnych</a:t>
            </a:r>
            <a:r>
              <a:rPr lang="pl-PL" sz="1600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829052"/>
            <a:ext cx="7603718" cy="2280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84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Jakie w Pana/i opinii wyroby medyczne i wyposażenie należałoby zakupić aby poszerzyć diagnostykę na poziomie POZ, tak aby sprostać potrzebom pacjentów leżących, starszych, niepełnosprawnych i innych zależnych?</a:t>
            </a:r>
            <a:r>
              <a:rPr lang="pl-PL" sz="1600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7" y="1836030"/>
            <a:ext cx="7598766" cy="232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84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663" y="199360"/>
            <a:ext cx="6418923" cy="910107"/>
          </a:xfrm>
        </p:spPr>
        <p:txBody>
          <a:bodyPr/>
          <a:lstStyle/>
          <a:p>
            <a:r>
              <a:rPr lang="pl-PL" sz="1600" i="1" dirty="0"/>
              <a:t>Jakie warunki według Pana/i powinny zostać spełnione, by placówki dziennego domu opieki medycznej mogły powstać?</a:t>
            </a:r>
            <a:r>
              <a:rPr lang="pl-PL" sz="16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1" y="1291764"/>
            <a:ext cx="7674038" cy="18621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734981" y="3265420"/>
            <a:ext cx="767403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Aż dwie trzecie (66%) respondentów uznało, że utworzenie </a:t>
            </a:r>
            <a:r>
              <a:rPr lang="pl-PL" sz="1200" dirty="0" err="1">
                <a:latin typeface="Gill Sans"/>
                <a:cs typeface="Gill Sans"/>
              </a:rPr>
              <a:t>DDOMów</a:t>
            </a:r>
            <a:r>
              <a:rPr lang="pl-PL" sz="1200" dirty="0">
                <a:latin typeface="Gill Sans"/>
                <a:cs typeface="Gill Sans"/>
              </a:rPr>
              <a:t> będzie ułatwieniem w sprawowaniu opieki medycznej nad pacjentami starszymi z wielochorobowości.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Zdania jednak nie miał co czwarty z ankietowanych, co wskazuje na potrzebę dalszej dyskusji w środowisku sposobu funkcjonowania </a:t>
            </a:r>
            <a:r>
              <a:rPr lang="pl-PL" sz="1200" dirty="0" err="1">
                <a:latin typeface="Gill Sans"/>
                <a:cs typeface="Gill Sans"/>
              </a:rPr>
              <a:t>DDOMów</a:t>
            </a:r>
            <a:r>
              <a:rPr lang="pl-PL" sz="1200" dirty="0">
                <a:latin typeface="Gill Sans"/>
                <a:cs typeface="Gill Sans"/>
              </a:rPr>
              <a:t>, warunków organizacyjno-finansowych i zakresu oferowanej w ten sposób opieki.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pl-PL" sz="1200" dirty="0">
                <a:latin typeface="Gill Sans"/>
                <a:cs typeface="Gill Sans"/>
              </a:rPr>
              <a:t>Za warunki konieczne, by </a:t>
            </a:r>
            <a:r>
              <a:rPr lang="pl-PL" sz="1200" dirty="0" err="1">
                <a:latin typeface="Gill Sans"/>
                <a:cs typeface="Gill Sans"/>
              </a:rPr>
              <a:t>DDOMy</a:t>
            </a:r>
            <a:r>
              <a:rPr lang="pl-PL" sz="1200" dirty="0">
                <a:latin typeface="Gill Sans"/>
                <a:cs typeface="Gill Sans"/>
              </a:rPr>
              <a:t> mogły powstawać uznano w wysokim stopniu wszystkie odpowiedzi wymienione w pytaniu, to jest dofinasowanie ze środków unijnych, dodatkową kadrę medyczną i niemedyczną, współpracę z lokalnymi władzami samorządowymi, dodatkowe dofinansowanie z NFZ i transport medyczny.</a:t>
            </a:r>
          </a:p>
        </p:txBody>
      </p:sp>
    </p:spTree>
    <p:extLst>
      <p:ext uri="{BB962C8B-B14F-4D97-AF65-F5344CB8AC3E}">
        <p14:creationId xmlns:p14="http://schemas.microsoft.com/office/powerpoint/2010/main" val="3302215636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cja">
  <a:themeElements>
    <a:clrScheme name="Inspiracja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cja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cja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Inspiracja.thmx</Template>
  <TotalTime>505</TotalTime>
  <Words>2152</Words>
  <Application>Microsoft Office PowerPoint</Application>
  <PresentationFormat>Pokaz na ekranie (16:9)</PresentationFormat>
  <Paragraphs>140</Paragraphs>
  <Slides>39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5" baseType="lpstr">
      <vt:lpstr>Arial</vt:lpstr>
      <vt:lpstr>Calibri</vt:lpstr>
      <vt:lpstr>Gill Sans</vt:lpstr>
      <vt:lpstr>News Gothic MT</vt:lpstr>
      <vt:lpstr>Wingdings</vt:lpstr>
      <vt:lpstr>Inspiracja</vt:lpstr>
      <vt:lpstr>Potrzeby, problemy, zadania oraz skłonności inwestycyjne POZ w kontekście inwestycji EFSI </vt:lpstr>
      <vt:lpstr>Cel badania</vt:lpstr>
      <vt:lpstr>Metodologia i uczestnicy badania</vt:lpstr>
      <vt:lpstr>Reprezentatywność w funkcji liczby pacjentów pod opieką</vt:lpstr>
      <vt:lpstr>Sekcja A</vt:lpstr>
      <vt:lpstr>Jakie potrzeby związane z infrastrukturą, wyposażeniem w sprzęt identyfikuje Pan/i w perspektywie lat 2021-2027, tak by dostosować placówkę do potrzeb osób z niepełnosprawnością, starszych, szczególnymi potrzebami? </vt:lpstr>
      <vt:lpstr>Proszę o wskazanie narzędzi jakie będą niezbędne według Pana/i aby dostosować placówkę do potrzeb osób starszych/niepełnosprawnych i innych zależnych </vt:lpstr>
      <vt:lpstr>Jakie w Pana/i opinii wyroby medyczne i wyposażenie należałoby zakupić aby poszerzyć diagnostykę na poziomie POZ, tak aby sprostać potrzebom pacjentów leżących, starszych, niepełnosprawnych i innych zależnych? </vt:lpstr>
      <vt:lpstr>Jakie warunki według Pana/i powinny zostać spełnione, by placówki dziennego domu opieki medycznej mogły powstać? </vt:lpstr>
      <vt:lpstr>Jak według Pana/i powinna wyglądać opieka nad pacjentem leżącym w domu? </vt:lpstr>
      <vt:lpstr>Sekcja B</vt:lpstr>
      <vt:lpstr>Jakie działania profilaktyczne uważa Pan/i za najbardziej istotne w POZ (niezależnie czy są finansowane ze środków publicznych czy też nie) </vt:lpstr>
      <vt:lpstr>Środowisko POZ byłoby bardziej skłonne do działań profilaktycznych, gdyby miały one faktyczny wpływ na zdrowie populacji pozostającej pod opieką </vt:lpstr>
      <vt:lpstr>Skuteczność programów profilaktycznych</vt:lpstr>
      <vt:lpstr>Sekcja C</vt:lpstr>
      <vt:lpstr>Jakie potrzeby związane z wdrożeniem działań projakościowych identyfikuje Pan/i w perspektywie lat 2021-2027? </vt:lpstr>
      <vt:lpstr>Czy według Pana/i wykorzystanie nowych technologii IT poprawi dostępność do świadczeń a jednocześnie zmniejszy obciążenie obowiązkami biurokratycznymi i sprawozdawczością personel medyczny? </vt:lpstr>
      <vt:lpstr>Czy uważa Pan/i, że powinny powstać?</vt:lpstr>
      <vt:lpstr>Czy uważa Pan/i, że dobrym rozwiązaniem w udrożnieniu dostępności pacjentów do leczenia na poziomie POZ jest budowa nowych punktów na terenach tzw. „białych plam”?</vt:lpstr>
      <vt:lpstr>Czy gdyby istniała możliwość skoordynowania opieki medycznej, w ramach zespołowej współpracy z pielęgniarką, położną i przedstawicielami innych zawodów medycznych finansowana ze środków UE to z jakimi specjalistami ochrony zdrowia chciałby/aby Pan/i współpracować? </vt:lpstr>
      <vt:lpstr>Specjalności wskazane jako inne, z reprezentantami których respondenci chcieliby współpracować w ramach opieki koordynowanej w POZ</vt:lpstr>
      <vt:lpstr>Sekcja D</vt:lpstr>
      <vt:lpstr>W nowej perspektywie 2021-2027 zmieniająca się POZ powinna sprostać kolejnym wyzwaniom. W tym celu niezbędna jest zmiana wykorzystania kadr medycznych i niemedycznych. O jakie zawody niemedyczne obligatoryjne powinna zwiększyć zatrudnienie placówka POZ?</vt:lpstr>
      <vt:lpstr>Szkolenia kadr medycznych. W jakim kierunku Pana/i zdaniem powinien rozwijać kompetencje personel medyczny placówek POZ? </vt:lpstr>
      <vt:lpstr>Szkolenia kadr administracyjnych. W jakim kierunku Pana/i zdaniem powinien rozwijać kompetencje personel administracyjny placówek POZ? </vt:lpstr>
      <vt:lpstr>Sekcja E</vt:lpstr>
      <vt:lpstr>W nowej perspektywie 2021-2027 POZ powinna stać się jednym z głównych beneficjentów pomocy unijnej. Środki te mają służyć transformacji systemowej i zwiększeniu udziału finasowania POZ w opiece zdrowotnej. Wraz ze zwiększeniem środków pojawią się nowe zadania. Jak Pan/i w nadchodzących latach przewiduje rozwój i funkcjonowanie swojej placówki? </vt:lpstr>
      <vt:lpstr>Proszę o oszacowanie kwoty niezbędnej do zaspokojenia potrzeb ww. obszarze inwestycyjno-sprzętowym. </vt:lpstr>
      <vt:lpstr>Średnia wieku populacji lekarzy i pielęgniarek POZ jest wysoka, wielu z nich planuje zakończenie aktywności zawodowej. Co może wpłynąć na zatrzymanie kadry w zawodzie i jej efektywne wykorzystanie? </vt:lpstr>
      <vt:lpstr>Inne wskazywane działania służące zatrzymaniu w zawodzie starzejących się kadr</vt:lpstr>
      <vt:lpstr>Sekcja F</vt:lpstr>
      <vt:lpstr>Korzystanie ze środków pomocowych UE przez POZ w zakresie budowy, przebudowy i remontu</vt:lpstr>
      <vt:lpstr>Czy w obecnej perspektywie brał/a Pan/Pani udział w projektach dotyczących profilaktyki, zarówno w projektach realizowanych na poziomie krajowym, jak i regionalnym?</vt:lpstr>
      <vt:lpstr>Jeśli nie brał/a Pan/Pani udziału w projektach i nie pozyskiwał/a środków to z jakich przyczyn? </vt:lpstr>
      <vt:lpstr>Przyczyny niezadowolenia POZ z oferty środków UE</vt:lpstr>
      <vt:lpstr>Wnioski</vt:lpstr>
      <vt:lpstr>Wnioski w zakresie gotowości do inwestycji i rozwoju usług</vt:lpstr>
      <vt:lpstr>Wnioski w zakresie korzystania ze środków strukturalnych UE</vt:lpstr>
      <vt:lpstr>Rekomendacje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Inwestycje EFSI w POZ – doświadczenia 2014-2020, oczekiwania 2021-2027</dc:title>
  <dc:subject/>
  <dc:creator>Iwona Wójcik</dc:creator>
  <cp:keywords/>
  <dc:description/>
  <cp:lastModifiedBy>Iwona Wójcik</cp:lastModifiedBy>
  <cp:revision>38</cp:revision>
  <dcterms:created xsi:type="dcterms:W3CDTF">2020-07-10T09:44:30Z</dcterms:created>
  <dcterms:modified xsi:type="dcterms:W3CDTF">2021-05-22T21:21:02Z</dcterms:modified>
  <cp:category/>
</cp:coreProperties>
</file>